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Bahnschrift Condensed" panose="020B0502040204020203" pitchFamily="34" charset="0"/>
      <p:regular r:id="rId16"/>
      <p:bold r:id="rId17"/>
    </p:embeddedFont>
    <p:embeddedFont>
      <p:font typeface="Bahnschrift SemiBold Condensed" panose="020B0502040204020203" pitchFamily="34" charset="0"/>
      <p:bold r:id="rId18"/>
    </p:embeddedFont>
    <p:embeddedFont>
      <p:font typeface="Bitter" panose="020B0604020202020204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ri babu" userId="42c00a06fb9cfe10" providerId="LiveId" clId="{CED0D83B-1219-496B-870C-34E25500C954}"/>
    <pc:docChg chg="modSld">
      <pc:chgData name="Jayasri babu" userId="42c00a06fb9cfe10" providerId="LiveId" clId="{CED0D83B-1219-496B-870C-34E25500C954}" dt="2025-11-07T07:44:32.611" v="0" actId="2711"/>
      <pc:docMkLst>
        <pc:docMk/>
      </pc:docMkLst>
      <pc:sldChg chg="modSp mod">
        <pc:chgData name="Jayasri babu" userId="42c00a06fb9cfe10" providerId="LiveId" clId="{CED0D83B-1219-496B-870C-34E25500C954}" dt="2025-11-07T07:44:32.611" v="0" actId="2711"/>
        <pc:sldMkLst>
          <pc:docMk/>
          <pc:sldMk cId="0" sldId="256"/>
        </pc:sldMkLst>
        <pc:spChg chg="mod">
          <ac:chgData name="Jayasri babu" userId="42c00a06fb9cfe10" providerId="LiveId" clId="{CED0D83B-1219-496B-870C-34E25500C954}" dt="2025-11-07T07:44:32.611" v="0" actId="2711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31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942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884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293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194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051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335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34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04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834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0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28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1778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016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267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77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899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478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877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756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836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980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70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72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PitStop Manager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808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A Lightweight Java Web Application for Racing Data Management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Mini project report submitted by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JAYASRI B            241801101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JAYASREE D       241801100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558" y="511135"/>
            <a:ext cx="8561903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Race to the Finish: Leaderboard and Summary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50558" y="1440299"/>
            <a:ext cx="278820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Leaderboard Display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50558" y="1974652"/>
            <a:ext cx="6437948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Accessed via the </a:t>
            </a:r>
            <a: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/leaderboard</a:t>
            </a: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route, this view aggregates data from multiple tables to show real-time rankings.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0558" y="2736533"/>
            <a:ext cx="643794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Displays </a:t>
            </a:r>
            <a:r>
              <a:rPr lang="en-US" sz="14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Race Name, Racer, Position, and Lap Time</a:t>
            </a: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0558" y="3098840"/>
            <a:ext cx="643794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First-place finisher is dynamically </a:t>
            </a:r>
            <a:r>
              <a:rPr lang="en-US" sz="145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highlighted with an animated effect</a:t>
            </a: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0558" y="3461147"/>
            <a:ext cx="643794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Critical for immediate race status communication.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515" y="1463516"/>
            <a:ext cx="6437948" cy="465141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29283" y="6811804"/>
            <a:ext cx="626137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PitStop Manager: A Complete Full-Stack Solution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929283" y="7439025"/>
            <a:ext cx="1305056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project successfully demonstrates the integration of modern Java back-end development with a responsive front-end and robust data persistence, providing a functional and engaging management tool for racing enthusiasts.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50558" y="6533078"/>
            <a:ext cx="22860" cy="1709618"/>
          </a:xfrm>
          <a:prstGeom prst="rect">
            <a:avLst/>
          </a:prstGeom>
          <a:solidFill>
            <a:srgbClr val="9FA582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A076E-1050-59EE-0083-5916A52E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4" y="0"/>
            <a:ext cx="6677025" cy="5714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5BFB9-7042-8E04-E3D0-08866F2D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44488"/>
            <a:ext cx="6677025" cy="4785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29CC-88AA-CE5D-1902-35E1E99EC432}"/>
              </a:ext>
            </a:extLst>
          </p:cNvPr>
          <p:cNvSpPr txBox="1"/>
          <p:nvPr/>
        </p:nvSpPr>
        <p:spPr>
          <a:xfrm>
            <a:off x="1" y="657224"/>
            <a:ext cx="6600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highlight>
                  <a:srgbClr val="808000"/>
                </a:highlight>
                <a:latin typeface="Bahnschrift SemiBold Condensed" panose="020B0502040204020203" pitchFamily="34" charset="0"/>
              </a:rPr>
              <a:t>VS </a:t>
            </a:r>
            <a:r>
              <a:rPr lang="en-IN" dirty="0">
                <a:highlight>
                  <a:srgbClr val="808000"/>
                </a:highlight>
                <a:latin typeface="Bahnschrift SemiBold Condensed" panose="020B0502040204020203" pitchFamily="34" charset="0"/>
              </a:rPr>
              <a:t> </a:t>
            </a:r>
            <a:r>
              <a:rPr lang="en-IN" sz="6000" dirty="0">
                <a:highlight>
                  <a:srgbClr val="808000"/>
                </a:highlight>
                <a:latin typeface="Bahnschrift SemiBold Condensed" panose="020B0502040204020203" pitchFamily="34" charset="0"/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181092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2E7F42-E2FF-C982-9DDE-C5D8712795F7}"/>
              </a:ext>
            </a:extLst>
          </p:cNvPr>
          <p:cNvSpPr txBox="1"/>
          <p:nvPr/>
        </p:nvSpPr>
        <p:spPr>
          <a:xfrm>
            <a:off x="171450" y="257175"/>
            <a:ext cx="2838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highlight>
                  <a:srgbClr val="FF0000"/>
                </a:highlight>
                <a:latin typeface="Bahnschrift Condensed" panose="020B0502040204020203" pitchFamily="34" charset="0"/>
              </a:rPr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E0336-0DEA-CA2C-BE67-1247866B1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4" y="69058"/>
            <a:ext cx="5225415" cy="3265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10666-93B3-96DF-1210-2F38ECF50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770" y="69057"/>
            <a:ext cx="6012180" cy="3265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DD7EB-8A38-F7E0-32E1-DAF193B0C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9245"/>
            <a:ext cx="5467350" cy="3417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2B033-3609-FFE1-300A-0CBE5E716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709" y="5061348"/>
            <a:ext cx="5225413" cy="3265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3806E-2890-C5E3-C209-2C0176B6D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122" y="3506391"/>
            <a:ext cx="5467350" cy="341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1050D-27F7-1691-6FF8-78DA66B451D5}"/>
              </a:ext>
            </a:extLst>
          </p:cNvPr>
          <p:cNvSpPr txBox="1"/>
          <p:nvPr/>
        </p:nvSpPr>
        <p:spPr>
          <a:xfrm>
            <a:off x="123825" y="152400"/>
            <a:ext cx="37705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highlight>
                  <a:srgbClr val="808080"/>
                </a:highlight>
                <a:latin typeface="Bahnschrift Condensed" panose="020B0502040204020203" pitchFamily="34" charset="0"/>
              </a:rPr>
              <a:t>TREE</a:t>
            </a:r>
            <a:r>
              <a:rPr lang="en-IN" dirty="0">
                <a:highlight>
                  <a:srgbClr val="808080"/>
                </a:highlight>
                <a:latin typeface="Bahnschrift Condensed" panose="020B0502040204020203" pitchFamily="34" charset="0"/>
              </a:rPr>
              <a:t> </a:t>
            </a:r>
            <a:r>
              <a:rPr lang="en-IN" sz="6000" dirty="0">
                <a:highlight>
                  <a:srgbClr val="808080"/>
                </a:highlight>
                <a:latin typeface="Bahnschrift Condensed" panose="020B0502040204020203" pitchFamily="34" charset="0"/>
              </a:rPr>
              <a:t>DIAGRAM:</a:t>
            </a:r>
            <a:endParaRPr lang="en-IN" dirty="0">
              <a:highlight>
                <a:srgbClr val="808080"/>
              </a:highlight>
              <a:latin typeface="Bahnschrift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CD9F4-73DD-0EBE-38EF-4822CEFE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97" y="1168063"/>
            <a:ext cx="9492656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776168"/>
            <a:ext cx="7114699" cy="547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Project Overview: PitStop Manager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66882" y="1762125"/>
            <a:ext cx="4219456" cy="2839879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4" name="Shape 2"/>
          <p:cNvSpPr/>
          <p:nvPr/>
        </p:nvSpPr>
        <p:spPr>
          <a:xfrm>
            <a:off x="985957" y="1981200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1F2D1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693" y="2161937"/>
            <a:ext cx="295751" cy="2957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5957" y="2857619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Core Technology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5957" y="3331369"/>
            <a:ext cx="378130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Developed in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Java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using the lightweight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Spark Java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Micro Web Framework for rapid development.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5413" y="1762125"/>
            <a:ext cx="4219456" cy="2839879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9" name="Shape 6"/>
          <p:cNvSpPr/>
          <p:nvPr/>
        </p:nvSpPr>
        <p:spPr>
          <a:xfrm>
            <a:off x="5424487" y="1981200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1F2D1B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5224" y="2161937"/>
            <a:ext cx="295751" cy="2957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4487" y="2857619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Storage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24487" y="3331369"/>
            <a:ext cx="378130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Persistent data handling via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MySQL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database, managed through standard JDBC connections.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3943" y="1762125"/>
            <a:ext cx="4219456" cy="2839879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3018" y="1981200"/>
            <a:ext cx="657344" cy="657344"/>
          </a:xfrm>
          <a:prstGeom prst="roundRect">
            <a:avLst>
              <a:gd name="adj" fmla="val 13909134"/>
            </a:avLst>
          </a:prstGeom>
          <a:solidFill>
            <a:srgbClr val="1F2D1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3755" y="2161937"/>
            <a:ext cx="295751" cy="29575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3018" y="2857619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Primary Purpose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63018" y="3331369"/>
            <a:ext cx="3781306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Management system for tracking and reporting Formula 1-style racing data, including results and teams.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66882" y="4848463"/>
            <a:ext cx="13096637" cy="2604968"/>
          </a:xfrm>
          <a:prstGeom prst="roundRect">
            <a:avLst>
              <a:gd name="adj" fmla="val 561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36402" y="4848463"/>
            <a:ext cx="121920" cy="2604968"/>
          </a:xfrm>
          <a:prstGeom prst="roundRect">
            <a:avLst>
              <a:gd name="adj" fmla="val 26958"/>
            </a:avLst>
          </a:prstGeom>
          <a:solidFill>
            <a:srgbClr val="9FA582"/>
          </a:solidFill>
          <a:ln/>
        </p:spPr>
      </p:sp>
      <p:sp>
        <p:nvSpPr>
          <p:cNvPr id="20" name="Text 15"/>
          <p:cNvSpPr/>
          <p:nvPr/>
        </p:nvSpPr>
        <p:spPr>
          <a:xfrm>
            <a:off x="1107877" y="5098018"/>
            <a:ext cx="290607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Features Summary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1107877" y="5571768"/>
            <a:ext cx="1250608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CRUD operations for Teams, Racers, Races, and Results.</a:t>
            </a:r>
            <a:endParaRPr lang="en-US" sz="1700" dirty="0"/>
          </a:p>
        </p:txBody>
      </p:sp>
      <p:sp>
        <p:nvSpPr>
          <p:cNvPr id="22" name="Text 17"/>
          <p:cNvSpPr/>
          <p:nvPr/>
        </p:nvSpPr>
        <p:spPr>
          <a:xfrm>
            <a:off x="1107877" y="5998964"/>
            <a:ext cx="1250608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Integrated REST API for data access.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1107877" y="6426160"/>
            <a:ext cx="1250608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Dynamic Web Interface for user interaction.</a:t>
            </a:r>
            <a:endParaRPr lang="en-US" sz="1700" dirty="0"/>
          </a:p>
        </p:txBody>
      </p:sp>
      <p:sp>
        <p:nvSpPr>
          <p:cNvPr id="24" name="Text 19"/>
          <p:cNvSpPr/>
          <p:nvPr/>
        </p:nvSpPr>
        <p:spPr>
          <a:xfrm>
            <a:off x="1107877" y="6853357"/>
            <a:ext cx="1250608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Live Leaderboard display with real-time updates.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486847"/>
            <a:ext cx="5141119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System Architecture: Data Flow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19601" y="1283494"/>
            <a:ext cx="133911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PitStop Manager uses a classic three-tier architecture to ensure clear separation of concerns and maintainability.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27" y="1765935"/>
            <a:ext cx="13280827" cy="57270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8362" y="6406902"/>
            <a:ext cx="3012986" cy="37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JSON Response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568362" y="5081188"/>
            <a:ext cx="3012986" cy="37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MySQL Database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568362" y="3768865"/>
            <a:ext cx="3012986" cy="37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Java Spark Server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568362" y="2443151"/>
            <a:ext cx="3012986" cy="37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Browser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9601" y="7692152"/>
            <a:ext cx="13391198" cy="752237"/>
          </a:xfrm>
          <a:prstGeom prst="roundRect">
            <a:avLst>
              <a:gd name="adj" fmla="val 3531"/>
            </a:avLst>
          </a:prstGeom>
          <a:solidFill>
            <a:srgbClr val="2A2C2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47" y="7956471"/>
            <a:ext cx="221218" cy="17704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94911" y="7913370"/>
            <a:ext cx="12638842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micro-framework approach prioritizes speed and low overhead, making it ideal for a focused data management tool.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4857"/>
            <a:ext cx="61092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Technology Stack Breakdown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354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curated selection of modern, lightweight technologies was chosen for efficiency and performance.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353514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317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8078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Standard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HTML, CSS, and vanilla JavaScript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a responsive and dynamic user experience.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353514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317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8078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Java coupled with the minimal and efficient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Spark Java Framework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handles routing and business logic.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35351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317444"/>
            <a:ext cx="3043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Database &amp; Data Layer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8078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MySQL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robust persistence, accessed via JDBC;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Gson Library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seamless JSON serialization/deserialization.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1517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All structured data can be easily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exported to Excel/CSV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external reporting or advanced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667" y="452318"/>
            <a:ext cx="4769048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Server Initialization and Launch</a:t>
            </a:r>
            <a:endParaRPr lang="en-US" sz="2550" dirty="0"/>
          </a:p>
        </p:txBody>
      </p:sp>
      <p:sp>
        <p:nvSpPr>
          <p:cNvPr id="3" name="Shape 1"/>
          <p:cNvSpPr/>
          <p:nvPr/>
        </p:nvSpPr>
        <p:spPr>
          <a:xfrm>
            <a:off x="575667" y="1295162"/>
            <a:ext cx="7232928" cy="1562933"/>
          </a:xfrm>
          <a:prstGeom prst="roundRect">
            <a:avLst>
              <a:gd name="adj" fmla="val 1579"/>
            </a:avLst>
          </a:prstGeom>
          <a:solidFill>
            <a:srgbClr val="292A2C"/>
          </a:solidFill>
          <a:ln/>
        </p:spPr>
      </p:sp>
      <p:sp>
        <p:nvSpPr>
          <p:cNvPr id="4" name="Shape 2"/>
          <p:cNvSpPr/>
          <p:nvPr/>
        </p:nvSpPr>
        <p:spPr>
          <a:xfrm>
            <a:off x="567452" y="1295162"/>
            <a:ext cx="7249358" cy="1562933"/>
          </a:xfrm>
          <a:prstGeom prst="roundRect">
            <a:avLst>
              <a:gd name="adj" fmla="val 1579"/>
            </a:avLst>
          </a:prstGeom>
          <a:solidFill>
            <a:srgbClr val="292A2C"/>
          </a:solidFill>
          <a:ln/>
        </p:spPr>
      </p:sp>
      <p:sp>
        <p:nvSpPr>
          <p:cNvPr id="5" name="Text 3"/>
          <p:cNvSpPr/>
          <p:nvPr/>
        </p:nvSpPr>
        <p:spPr>
          <a:xfrm>
            <a:off x="731877" y="1418511"/>
            <a:ext cx="6920508" cy="1316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static void main(String[] args) {    port(4567);    initDatabase();    setupRoutes();}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5667" y="3043118"/>
            <a:ext cx="7232928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</a:t>
            </a:r>
            <a:r>
              <a:rPr lang="en-US" sz="1250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method executes the core startup sequence for the PitStop Manager server.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5667" y="3461980"/>
            <a:ext cx="72329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✅</a:t>
            </a: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Sets the listening port to </a:t>
            </a:r>
            <a:r>
              <a:rPr lang="en-US" sz="12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4567</a:t>
            </a: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5667" y="3782735"/>
            <a:ext cx="72329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✅</a:t>
            </a: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Ensures database integrity and structure is ready.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5667" y="4103489"/>
            <a:ext cx="723292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✅</a:t>
            </a: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Registers all necessary REST and web routes.</a:t>
            </a: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456" y="1295162"/>
            <a:ext cx="5844897" cy="519493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217456" y="6675120"/>
            <a:ext cx="5674876" cy="709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Go Live:</a:t>
            </a:r>
            <a:endParaRPr lang="en-US" sz="4450" dirty="0"/>
          </a:p>
        </p:txBody>
      </p:sp>
      <p:sp>
        <p:nvSpPr>
          <p:cNvPr id="12" name="Text 9"/>
          <p:cNvSpPr/>
          <p:nvPr/>
        </p:nvSpPr>
        <p:spPr>
          <a:xfrm>
            <a:off x="8217456" y="7548801"/>
            <a:ext cx="584489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http://localhost:4567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217456" y="8025765"/>
            <a:ext cx="5844897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application launches immediately, ready to serve the web interface and API requests.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4718"/>
            <a:ext cx="8073628" cy="556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Database Initialization (</a:t>
            </a:r>
            <a:r>
              <a:rPr lang="en-US" sz="3450" b="1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initDatabase()</a:t>
            </a: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)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1097399" y="2148602"/>
            <a:ext cx="6107906" cy="219432"/>
          </a:xfrm>
          <a:prstGeom prst="roundRect">
            <a:avLst>
              <a:gd name="adj" fmla="val 15005"/>
            </a:avLst>
          </a:prstGeom>
          <a:solidFill>
            <a:srgbClr val="3B3C3E"/>
          </a:solidFill>
          <a:ln/>
        </p:spPr>
      </p:sp>
      <p:sp>
        <p:nvSpPr>
          <p:cNvPr id="4" name="Shape 2"/>
          <p:cNvSpPr/>
          <p:nvPr/>
        </p:nvSpPr>
        <p:spPr>
          <a:xfrm>
            <a:off x="768191" y="1929170"/>
            <a:ext cx="658416" cy="658416"/>
          </a:xfrm>
          <a:prstGeom prst="roundRect">
            <a:avLst>
              <a:gd name="adj" fmla="val 69439"/>
            </a:avLst>
          </a:prstGeom>
          <a:solidFill>
            <a:srgbClr val="3B3C3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36" y="2093714"/>
            <a:ext cx="329208" cy="3292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7623" y="2807018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Connect to MySQL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7623" y="3281720"/>
            <a:ext cx="5998369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Establishes a secure connection to the local MySQL server instance.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54064" y="1819394"/>
            <a:ext cx="6108025" cy="219432"/>
          </a:xfrm>
          <a:prstGeom prst="roundRect">
            <a:avLst>
              <a:gd name="adj" fmla="val 15005"/>
            </a:avLst>
          </a:prstGeom>
          <a:solidFill>
            <a:srgbClr val="3B3C3E"/>
          </a:solidFill>
          <a:ln/>
        </p:spPr>
      </p:sp>
      <p:sp>
        <p:nvSpPr>
          <p:cNvPr id="9" name="Shape 6"/>
          <p:cNvSpPr/>
          <p:nvPr/>
        </p:nvSpPr>
        <p:spPr>
          <a:xfrm>
            <a:off x="7424857" y="1599962"/>
            <a:ext cx="658416" cy="658416"/>
          </a:xfrm>
          <a:prstGeom prst="roundRect">
            <a:avLst>
              <a:gd name="adj" fmla="val 69439"/>
            </a:avLst>
          </a:prstGeom>
          <a:solidFill>
            <a:srgbClr val="3B3C3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9401" y="1764506"/>
            <a:ext cx="329208" cy="3292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4289" y="2477810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Create Database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44289" y="2952512"/>
            <a:ext cx="5998488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Ensures the core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pitstop_manager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schema exists for data isolation.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1097399" y="4971693"/>
            <a:ext cx="6107906" cy="219432"/>
          </a:xfrm>
          <a:prstGeom prst="roundRect">
            <a:avLst>
              <a:gd name="adj" fmla="val 15005"/>
            </a:avLst>
          </a:prstGeom>
          <a:solidFill>
            <a:srgbClr val="3B3C3E"/>
          </a:solidFill>
          <a:ln/>
        </p:spPr>
      </p:sp>
      <p:sp>
        <p:nvSpPr>
          <p:cNvPr id="14" name="Shape 10"/>
          <p:cNvSpPr/>
          <p:nvPr/>
        </p:nvSpPr>
        <p:spPr>
          <a:xfrm>
            <a:off x="768191" y="4752261"/>
            <a:ext cx="658416" cy="658416"/>
          </a:xfrm>
          <a:prstGeom prst="roundRect">
            <a:avLst>
              <a:gd name="adj" fmla="val 69439"/>
            </a:avLst>
          </a:prstGeom>
          <a:solidFill>
            <a:srgbClr val="3B3C3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736" y="4916805"/>
            <a:ext cx="329208" cy="32920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623" y="5630108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Build Core Tables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7623" y="6104811"/>
            <a:ext cx="5998369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Creates the essential tables: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teams, racers, races,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and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results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754064" y="4642485"/>
            <a:ext cx="6108025" cy="219432"/>
          </a:xfrm>
          <a:prstGeom prst="roundRect">
            <a:avLst>
              <a:gd name="adj" fmla="val 15005"/>
            </a:avLst>
          </a:prstGeom>
          <a:solidFill>
            <a:srgbClr val="3B3C3E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4857" y="4423053"/>
            <a:ext cx="658416" cy="658416"/>
          </a:xfrm>
          <a:prstGeom prst="roundRect">
            <a:avLst>
              <a:gd name="adj" fmla="val 69439"/>
            </a:avLst>
          </a:prstGeom>
          <a:solidFill>
            <a:srgbClr val="3B3C3E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9401" y="4587597"/>
            <a:ext cx="329208" cy="32920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4289" y="5300901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Insert Sample Data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44289" y="5775603"/>
            <a:ext cx="5998488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Populates tables with initial data only if they are found to be empty, facilitating easy startup and testing.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68191" y="7273647"/>
            <a:ext cx="1309401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persistence layer is foundational for recording all racing statistics and preparing the data for reporting.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2799"/>
            <a:ext cx="60168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Relational Database Schema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63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database structure focuses on clean, normalized data storage for racing entities.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81457"/>
            <a:ext cx="130428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890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23278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3232785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team_id (PK), team_name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824" y="323278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Primary lookup table for all participating teams.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3939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388310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racers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598" y="3883104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racer_id (PK), team_id, racer_name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388310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Foreign Key to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teams(team_id)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 Links racers to their respective teams.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75261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89632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races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4896326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race_id (PK), race_name, race_date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48963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Primary lookup table for individual Grand Prix events.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76584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90954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results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598" y="5909548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result_id (PK), race_id, racer_id, position, lap_time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45824" y="590954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Foreign Keys to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races(race_id)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and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racers(racer_id)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 Stores event-specific performance data.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6118860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REST API and Route Definition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3073" y="1601391"/>
            <a:ext cx="130842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Spark Java enables concise, expressive route declarations for both data retrieval (GET) and updates (POST).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3073" y="2424113"/>
            <a:ext cx="458569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Retrieval (GET Requests)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773073" y="3059073"/>
            <a:ext cx="627268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Serves the main web interface (Home Page).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3073" y="3489722"/>
            <a:ext cx="6272689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/api/*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Dedicated endpoints (</a:t>
            </a:r>
            <a:r>
              <a:rPr lang="en-US" sz="1700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/teams, /racers, /races, /results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) to fetch JSON data for the frontend.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3073" y="4304228"/>
            <a:ext cx="627268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/leaderboard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Special route to display the current race standings.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92258" y="2424113"/>
            <a:ext cx="535150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Modification (POST Requests)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7592258" y="3059073"/>
            <a:ext cx="627268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/api/*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: Used for adding new records (teams, racers, races, results) into the database.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92258" y="3843099"/>
            <a:ext cx="627268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Utilizes request body parsing to extract form data or JSON payloads.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73073" y="5336738"/>
            <a:ext cx="6431637" cy="662583"/>
          </a:xfrm>
          <a:prstGeom prst="roundRect">
            <a:avLst>
              <a:gd name="adj" fmla="val 480076"/>
            </a:avLst>
          </a:prstGeom>
          <a:solidFill>
            <a:srgbClr val="3B3C3E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3216" y="5502354"/>
            <a:ext cx="331232" cy="33123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93934" y="62201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jsonQuery()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993934" y="6697742"/>
            <a:ext cx="5989915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Helper method that abstracts JDBC execution for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SELECT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queries and formats results into JSON.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7425571" y="5336738"/>
            <a:ext cx="6431756" cy="662583"/>
          </a:xfrm>
          <a:prstGeom prst="roundRect">
            <a:avLst>
              <a:gd name="adj" fmla="val 480076"/>
            </a:avLst>
          </a:prstGeom>
          <a:solidFill>
            <a:srgbClr val="3B3C3E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5833" y="5502354"/>
            <a:ext cx="331232" cy="331232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646432" y="62201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execUpdate()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7646432" y="6697742"/>
            <a:ext cx="599003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Helper method for executing </a:t>
            </a:r>
            <a:r>
              <a:rPr lang="en-US" sz="17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INSERT, UPDATE, or DELETE</a:t>
            </a: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statements, returning success status.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783" y="938093"/>
            <a:ext cx="4074200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F1-Themed Frontend Design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550783" y="1567577"/>
            <a:ext cx="804243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user interface is designed to be engaging, mirroring the high-energy aesthetics of Formula 1 racing.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50783" y="1996440"/>
            <a:ext cx="8042434" cy="5295067"/>
          </a:xfrm>
          <a:prstGeom prst="roundRect">
            <a:avLst>
              <a:gd name="adj" fmla="val 446"/>
            </a:avLst>
          </a:prstGeom>
          <a:solidFill>
            <a:srgbClr val="3B3C3E"/>
          </a:solidFill>
          <a:ln/>
        </p:spPr>
      </p:sp>
      <p:sp>
        <p:nvSpPr>
          <p:cNvPr id="6" name="Shape 3"/>
          <p:cNvSpPr/>
          <p:nvPr/>
        </p:nvSpPr>
        <p:spPr>
          <a:xfrm>
            <a:off x="550783" y="1996440"/>
            <a:ext cx="8042434" cy="1142762"/>
          </a:xfrm>
          <a:prstGeom prst="roundRect">
            <a:avLst>
              <a:gd name="adj" fmla="val 2066"/>
            </a:avLst>
          </a:prstGeom>
          <a:solidFill>
            <a:srgbClr val="3B3C3E"/>
          </a:solidFill>
          <a:ln/>
        </p:spPr>
      </p:sp>
      <p:sp>
        <p:nvSpPr>
          <p:cNvPr id="7" name="Text 4"/>
          <p:cNvSpPr/>
          <p:nvPr/>
        </p:nvSpPr>
        <p:spPr>
          <a:xfrm>
            <a:off x="708065" y="2153722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Visual Theme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08065" y="2494002"/>
            <a:ext cx="772787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sleek, high-contrast red and black theme reminiscent of race track graphics and team liveries.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50783" y="3139202"/>
            <a:ext cx="8042434" cy="1630680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10" name="Shape 7"/>
          <p:cNvSpPr/>
          <p:nvPr/>
        </p:nvSpPr>
        <p:spPr>
          <a:xfrm>
            <a:off x="550783" y="3139202"/>
            <a:ext cx="8042434" cy="22860"/>
          </a:xfrm>
          <a:prstGeom prst="roundRect">
            <a:avLst>
              <a:gd name="adj" fmla="val 103278"/>
            </a:avLst>
          </a:prstGeom>
          <a:solidFill>
            <a:srgbClr val="545557"/>
          </a:solidFill>
          <a:ln/>
        </p:spPr>
      </p:sp>
      <p:sp>
        <p:nvSpPr>
          <p:cNvPr id="11" name="Shape 8"/>
          <p:cNvSpPr/>
          <p:nvPr/>
        </p:nvSpPr>
        <p:spPr>
          <a:xfrm>
            <a:off x="4375190" y="2953941"/>
            <a:ext cx="393383" cy="393383"/>
          </a:xfrm>
          <a:prstGeom prst="roundRect">
            <a:avLst>
              <a:gd name="adj" fmla="val 6002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3535" y="3052167"/>
            <a:ext cx="196691" cy="1966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08065" y="3532584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Dynamic Elements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708065" y="3872865"/>
            <a:ext cx="7727871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Includes CSS animations, such as an F1 car graphic moving across the screen, enhancing the user experience.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550783" y="4769882"/>
            <a:ext cx="8042434" cy="1378863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16" name="Shape 12"/>
          <p:cNvSpPr/>
          <p:nvPr/>
        </p:nvSpPr>
        <p:spPr>
          <a:xfrm>
            <a:off x="550783" y="4769882"/>
            <a:ext cx="8042434" cy="22860"/>
          </a:xfrm>
          <a:prstGeom prst="roundRect">
            <a:avLst>
              <a:gd name="adj" fmla="val 103278"/>
            </a:avLst>
          </a:prstGeom>
          <a:solidFill>
            <a:srgbClr val="545557"/>
          </a:solidFill>
          <a:ln/>
        </p:spPr>
      </p:sp>
      <p:sp>
        <p:nvSpPr>
          <p:cNvPr id="17" name="Shape 13"/>
          <p:cNvSpPr/>
          <p:nvPr/>
        </p:nvSpPr>
        <p:spPr>
          <a:xfrm>
            <a:off x="4375190" y="4584621"/>
            <a:ext cx="393383" cy="393383"/>
          </a:xfrm>
          <a:prstGeom prst="roundRect">
            <a:avLst>
              <a:gd name="adj" fmla="val 6002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3535" y="4682847"/>
            <a:ext cx="196691" cy="19669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08065" y="5163264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Presentation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708065" y="5503545"/>
            <a:ext cx="772787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Interactive and responsive tables built purely with JavaScript, fetching and rendering API data instantly.</a:t>
            </a:r>
            <a:endParaRPr lang="en-US" sz="1200" dirty="0"/>
          </a:p>
        </p:txBody>
      </p:sp>
      <p:sp>
        <p:nvSpPr>
          <p:cNvPr id="21" name="Shape 16"/>
          <p:cNvSpPr/>
          <p:nvPr/>
        </p:nvSpPr>
        <p:spPr>
          <a:xfrm>
            <a:off x="550783" y="6148745"/>
            <a:ext cx="8042434" cy="1142762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22" name="Shape 17"/>
          <p:cNvSpPr/>
          <p:nvPr/>
        </p:nvSpPr>
        <p:spPr>
          <a:xfrm>
            <a:off x="550783" y="6148745"/>
            <a:ext cx="8042434" cy="22860"/>
          </a:xfrm>
          <a:prstGeom prst="roundRect">
            <a:avLst>
              <a:gd name="adj" fmla="val 103278"/>
            </a:avLst>
          </a:prstGeom>
          <a:solidFill>
            <a:srgbClr val="545557"/>
          </a:solidFill>
          <a:ln/>
        </p:spPr>
      </p:sp>
      <p:sp>
        <p:nvSpPr>
          <p:cNvPr id="23" name="Shape 18"/>
          <p:cNvSpPr/>
          <p:nvPr/>
        </p:nvSpPr>
        <p:spPr>
          <a:xfrm>
            <a:off x="4375190" y="5963483"/>
            <a:ext cx="393383" cy="393383"/>
          </a:xfrm>
          <a:prstGeom prst="roundRect">
            <a:avLst>
              <a:gd name="adj" fmla="val 6002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3535" y="6061710"/>
            <a:ext cx="196691" cy="19669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08065" y="6542127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Usability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708065" y="6882408"/>
            <a:ext cx="772787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Intuitive navigation buttons and smooth CSS transitions ensure a professional and fast interface feel.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</TotalTime>
  <Words>924</Words>
  <Application>Microsoft Office PowerPoint</Application>
  <PresentationFormat>Custom</PresentationFormat>
  <Paragraphs>110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Bahnschrift Condensed</vt:lpstr>
      <vt:lpstr>Arial</vt:lpstr>
      <vt:lpstr>Outfit Bold</vt:lpstr>
      <vt:lpstr>Bahnschrift SemiBold Condensed</vt:lpstr>
      <vt:lpstr>Bitter</vt:lpstr>
      <vt:lpstr>Calibri Light</vt:lpstr>
      <vt:lpstr>Times New Roman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jayasri</dc:creator>
  <cp:lastModifiedBy>Jayasri babu</cp:lastModifiedBy>
  <cp:revision>7</cp:revision>
  <dcterms:created xsi:type="dcterms:W3CDTF">2025-11-03T15:42:11Z</dcterms:created>
  <dcterms:modified xsi:type="dcterms:W3CDTF">2025-11-07T07:44:42Z</dcterms:modified>
</cp:coreProperties>
</file>